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84" r:id="rId2"/>
    <p:sldId id="285" r:id="rId3"/>
    <p:sldId id="259" r:id="rId4"/>
    <p:sldId id="260" r:id="rId5"/>
    <p:sldId id="256" r:id="rId6"/>
    <p:sldId id="258" r:id="rId7"/>
    <p:sldId id="261" r:id="rId8"/>
    <p:sldId id="287" r:id="rId9"/>
    <p:sldId id="288" r:id="rId10"/>
    <p:sldId id="289" r:id="rId11"/>
    <p:sldId id="290" r:id="rId12"/>
    <p:sldId id="266" r:id="rId13"/>
    <p:sldId id="29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983" autoAdjust="0"/>
  </p:normalViewPr>
  <p:slideViewPr>
    <p:cSldViewPr>
      <p:cViewPr>
        <p:scale>
          <a:sx n="60" d="100"/>
          <a:sy n="60" d="100"/>
        </p:scale>
        <p:origin x="-134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4794004523019528"/>
          <c:y val="0.12419118662798727"/>
          <c:w val="0.53529011703725715"/>
          <c:h val="0.74658884744670073"/>
        </c:manualLayout>
      </c:layout>
      <c:radarChart>
        <c:radarStyle val="marker"/>
        <c:varyColors val="0"/>
        <c:ser>
          <c:idx val="0"/>
          <c:order val="0"/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strRef>
              <c:f>Sheet1!$A$1:$A$6</c:f>
              <c:strCache>
                <c:ptCount val="6"/>
                <c:pt idx="0">
                  <c:v>toxicity potential</c:v>
                </c:pt>
                <c:pt idx="1">
                  <c:v>energy</c:v>
                </c:pt>
                <c:pt idx="2">
                  <c:v>emissions and waste</c:v>
                </c:pt>
                <c:pt idx="3">
                  <c:v>raw materials</c:v>
                </c:pt>
                <c:pt idx="4">
                  <c:v>process risk</c:v>
                </c:pt>
                <c:pt idx="5">
                  <c:v>land area</c:v>
                </c:pt>
              </c:strCache>
            </c:strRef>
          </c:cat>
          <c:val>
            <c:numRef>
              <c:f>Sheet1!$B$1:$B$6</c:f>
              <c:numCache>
                <c:formatCode>General</c:formatCode>
                <c:ptCount val="6"/>
                <c:pt idx="0">
                  <c:v>7</c:v>
                </c:pt>
                <c:pt idx="1">
                  <c:v>5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1</c:v>
                </c:pt>
              </c:numCache>
            </c:numRef>
          </c:val>
        </c:ser>
        <c:ser>
          <c:idx val="1"/>
          <c:order val="1"/>
          <c:marker>
            <c:symbol val="none"/>
          </c:marker>
          <c:cat>
            <c:strRef>
              <c:f>Sheet1!$A$1:$A$6</c:f>
              <c:strCache>
                <c:ptCount val="6"/>
                <c:pt idx="0">
                  <c:v>toxicity potential</c:v>
                </c:pt>
                <c:pt idx="1">
                  <c:v>energy</c:v>
                </c:pt>
                <c:pt idx="2">
                  <c:v>emissions and waste</c:v>
                </c:pt>
                <c:pt idx="3">
                  <c:v>raw materials</c:v>
                </c:pt>
                <c:pt idx="4">
                  <c:v>process risk</c:v>
                </c:pt>
                <c:pt idx="5">
                  <c:v>land area</c:v>
                </c:pt>
              </c:strCache>
            </c:strRef>
          </c:cat>
          <c:val>
            <c:numRef>
              <c:f>Sheet1!$C$1:$C$6</c:f>
              <c:numCache>
                <c:formatCode>General</c:formatCode>
                <c:ptCount val="6"/>
                <c:pt idx="0">
                  <c:v>9</c:v>
                </c:pt>
                <c:pt idx="1">
                  <c:v>3</c:v>
                </c:pt>
                <c:pt idx="2">
                  <c:v>6</c:v>
                </c:pt>
                <c:pt idx="3">
                  <c:v>3</c:v>
                </c:pt>
                <c:pt idx="4">
                  <c:v>5</c:v>
                </c:pt>
                <c:pt idx="5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8594688"/>
        <c:axId val="128596224"/>
      </c:radarChart>
      <c:catAx>
        <c:axId val="128594688"/>
        <c:scaling>
          <c:orientation val="minMax"/>
        </c:scaling>
        <c:delete val="0"/>
        <c:axPos val="b"/>
        <c:majorGridlines/>
        <c:numFmt formatCode="General" sourceLinked="0"/>
        <c:majorTickMark val="out"/>
        <c:minorTickMark val="none"/>
        <c:tickLblPos val="nextTo"/>
        <c:crossAx val="128596224"/>
        <c:crosses val="autoZero"/>
        <c:auto val="1"/>
        <c:lblAlgn val="ctr"/>
        <c:lblOffset val="100"/>
        <c:noMultiLvlLbl val="0"/>
      </c:catAx>
      <c:valAx>
        <c:axId val="128596224"/>
        <c:scaling>
          <c:orientation val="minMax"/>
        </c:scaling>
        <c:delete val="0"/>
        <c:axPos val="l"/>
        <c:majorGridlines/>
        <c:numFmt formatCode="General" sourceLinked="1"/>
        <c:majorTickMark val="cross"/>
        <c:minorTickMark val="none"/>
        <c:tickLblPos val="nextTo"/>
        <c:crossAx val="1285946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lang="en-US"/>
      </a:pPr>
      <a:endParaRPr lang="en-US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9B2507-E7DD-4180-A9B8-4BD1BC991429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C6064E-4EEE-4110-B3EE-27EC06974A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68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6064E-4EEE-4110-B3EE-27EC06974A8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7957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One can make decisions after 1.  If we want to know more, such as are some of the used indicators redundant?</a:t>
            </a:r>
            <a:r>
              <a:rPr lang="en-US" baseline="0" dirty="0" smtClean="0"/>
              <a:t>  What is the order of importance of the indicators with respect to the sustainability outcome?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341B0-439F-4403-814D-31F9C58F4FB7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990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5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7" Type="http://schemas.openxmlformats.org/officeDocument/2006/relationships/image" Target="../media/image1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oleObject" Target="../embeddings/Microsoft_Excel_97-2003_Worksheet1.xls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28800"/>
            <a:ext cx="7772400" cy="1470025"/>
          </a:xfrm>
        </p:spPr>
        <p:txBody>
          <a:bodyPr/>
          <a:lstStyle/>
          <a:p>
            <a:r>
              <a:rPr lang="en-US" dirty="0" smtClean="0"/>
              <a:t>Decision Making with Metrics and Indicators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 err="1"/>
              <a:t>Debalina</a:t>
            </a:r>
            <a:r>
              <a:rPr lang="en-US" dirty="0"/>
              <a:t> </a:t>
            </a:r>
            <a:r>
              <a:rPr lang="en-US" dirty="0" err="1"/>
              <a:t>Sengupta</a:t>
            </a:r>
            <a:endParaRPr lang="en-US" dirty="0"/>
          </a:p>
          <a:p>
            <a:r>
              <a:rPr lang="en-US" sz="2200" dirty="0"/>
              <a:t>Artie McFerrin Department of Chemical Engineering</a:t>
            </a:r>
          </a:p>
          <a:p>
            <a:r>
              <a:rPr lang="en-US" sz="2200" dirty="0"/>
              <a:t>Texas A&amp;M University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4204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en-GB" sz="3200" b="1" dirty="0"/>
              <a:t>Step 2: </a:t>
            </a:r>
            <a:r>
              <a:rPr lang="en-GB" sz="3200" dirty="0"/>
              <a:t>Compare Relative Sustainability of </a:t>
            </a:r>
            <a:r>
              <a:rPr lang="en-GB" sz="3200" dirty="0" smtClean="0"/>
              <a:t>Options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4237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The aggregate index computation involves two </a:t>
            </a:r>
            <a:r>
              <a:rPr lang="en-US" sz="2400" dirty="0" smtClean="0"/>
              <a:t>parts</a:t>
            </a:r>
            <a:r>
              <a:rPr lang="en-US" sz="2400" dirty="0"/>
              <a:t>:</a:t>
            </a:r>
            <a:endParaRPr lang="en-US" sz="2400" dirty="0" smtClean="0"/>
          </a:p>
          <a:p>
            <a:r>
              <a:rPr lang="en-US" sz="2000" dirty="0" smtClean="0"/>
              <a:t>normalization </a:t>
            </a:r>
            <a:r>
              <a:rPr lang="en-US" sz="2000" dirty="0"/>
              <a:t>of the indicators </a:t>
            </a:r>
            <a:endParaRPr lang="en-US" sz="2000" dirty="0" smtClean="0"/>
          </a:p>
          <a:p>
            <a:pPr marL="457200" lvl="1" indent="0">
              <a:buNone/>
            </a:pPr>
            <a:r>
              <a:rPr lang="en-US" sz="1600" dirty="0" smtClean="0"/>
              <a:t>Based upon the </a:t>
            </a:r>
            <a:r>
              <a:rPr lang="en-US" sz="1600" i="1" dirty="0" smtClean="0"/>
              <a:t>Distance </a:t>
            </a:r>
            <a:r>
              <a:rPr lang="en-US" sz="1600" i="1" dirty="0"/>
              <a:t>from the best and worst performers</a:t>
            </a:r>
            <a:r>
              <a:rPr lang="en-US" sz="1600" dirty="0"/>
              <a:t>, where positioning is in relation to the maximum and minimum in the data set and the index takes values between 0 and </a:t>
            </a:r>
            <a:r>
              <a:rPr lang="en-US" sz="1600" dirty="0" smtClean="0"/>
              <a:t>1 (or 100%): </a:t>
            </a:r>
          </a:p>
          <a:p>
            <a:pPr lvl="1"/>
            <a:endParaRPr lang="en-US" sz="16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computation </a:t>
            </a:r>
            <a:r>
              <a:rPr lang="en-US" sz="2000" dirty="0"/>
              <a:t>of the aggregate </a:t>
            </a:r>
            <a:r>
              <a:rPr lang="en-US" sz="2000" dirty="0" smtClean="0"/>
              <a:t>index</a:t>
            </a:r>
            <a:endParaRPr lang="en-US" sz="20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613524"/>
              </p:ext>
            </p:extLst>
          </p:nvPr>
        </p:nvGraphicFramePr>
        <p:xfrm>
          <a:off x="2390775" y="3859887"/>
          <a:ext cx="4362450" cy="1452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8" name="Equation" r:id="rId3" imgW="1841400" imgH="609480" progId="Equation.3">
                  <p:embed/>
                </p:oleObj>
              </mc:Choice>
              <mc:Fallback>
                <p:oleObj name="Equation" r:id="rId3" imgW="1841400" imgH="60948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0775" y="3859887"/>
                        <a:ext cx="4362450" cy="1452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762000" y="5257800"/>
            <a:ext cx="8001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D</a:t>
            </a:r>
            <a:r>
              <a:rPr lang="en-US" sz="1600" baseline="-25000" dirty="0"/>
              <a:t>e</a:t>
            </a:r>
            <a:r>
              <a:rPr lang="en-US" sz="1600" dirty="0"/>
              <a:t> (t, </a:t>
            </a:r>
            <a:r>
              <a:rPr lang="en-US" sz="1600" i="1" dirty="0" err="1" smtClean="0"/>
              <a:t>x</a:t>
            </a:r>
            <a:r>
              <a:rPr lang="en-US" sz="1600" i="1" baseline="-25000" dirty="0" err="1" smtClean="0"/>
              <a:t>j</a:t>
            </a:r>
            <a:r>
              <a:rPr lang="en-US" sz="1600" dirty="0" smtClean="0"/>
              <a:t>)  </a:t>
            </a:r>
            <a:r>
              <a:rPr lang="en-US" sz="1600" dirty="0"/>
              <a:t>is relative sustainability of an option</a:t>
            </a:r>
            <a:r>
              <a:rPr lang="en-US" sz="1600" i="1" dirty="0"/>
              <a:t> </a:t>
            </a:r>
            <a:r>
              <a:rPr lang="en-US" sz="1600" i="1" dirty="0" smtClean="0"/>
              <a:t>m</a:t>
            </a:r>
            <a:r>
              <a:rPr lang="en-US" sz="1600" dirty="0" smtClean="0"/>
              <a:t> from </a:t>
            </a:r>
            <a:r>
              <a:rPr lang="en-US" sz="1600" dirty="0"/>
              <a:t>a designated reference </a:t>
            </a:r>
            <a:r>
              <a:rPr lang="en-US" sz="1600" i="1" dirty="0"/>
              <a:t>n</a:t>
            </a:r>
            <a:r>
              <a:rPr lang="en-US" sz="1600" dirty="0"/>
              <a:t> d</a:t>
            </a:r>
            <a:r>
              <a:rPr lang="en-US" sz="1600" dirty="0" smtClean="0"/>
              <a:t>imensional </a:t>
            </a:r>
            <a:r>
              <a:rPr lang="en-US" sz="1600" dirty="0"/>
              <a:t>point</a:t>
            </a:r>
          </a:p>
          <a:p>
            <a:r>
              <a:rPr lang="en-US" sz="1600" dirty="0" err="1" smtClean="0"/>
              <a:t>x</a:t>
            </a:r>
            <a:r>
              <a:rPr lang="en-US" sz="1600" baseline="-25000" dirty="0" err="1" smtClean="0"/>
              <a:t>j</a:t>
            </a:r>
            <a:r>
              <a:rPr lang="en-US" sz="1600" dirty="0" smtClean="0"/>
              <a:t> </a:t>
            </a:r>
            <a:r>
              <a:rPr lang="en-US" sz="1600" dirty="0"/>
              <a:t>is the value of </a:t>
            </a:r>
            <a:r>
              <a:rPr lang="en-US" sz="1600" i="1" dirty="0" err="1" smtClean="0"/>
              <a:t>j</a:t>
            </a:r>
            <a:r>
              <a:rPr lang="en-US" sz="1600" i="1" baseline="30000" dirty="0" err="1" smtClean="0"/>
              <a:t>th</a:t>
            </a:r>
            <a:r>
              <a:rPr lang="en-US" sz="1600" dirty="0" smtClean="0"/>
              <a:t> indicator </a:t>
            </a:r>
            <a:r>
              <a:rPr lang="en-US" sz="1600" dirty="0"/>
              <a:t>for </a:t>
            </a:r>
            <a:r>
              <a:rPr lang="en-US" sz="1600" dirty="0" smtClean="0"/>
              <a:t>option </a:t>
            </a:r>
            <a:r>
              <a:rPr lang="en-US" sz="1600" i="1" dirty="0" smtClean="0"/>
              <a:t>m</a:t>
            </a:r>
            <a:r>
              <a:rPr lang="en-US" sz="1600" dirty="0" smtClean="0"/>
              <a:t> </a:t>
            </a:r>
            <a:r>
              <a:rPr lang="en-US" sz="1600" dirty="0"/>
              <a:t>(process, product etc.)</a:t>
            </a:r>
          </a:p>
          <a:p>
            <a:r>
              <a:rPr lang="en-US" sz="1600" dirty="0" err="1"/>
              <a:t>x</a:t>
            </a:r>
            <a:r>
              <a:rPr lang="en-US" sz="1600" baseline="-25000" dirty="0" err="1" smtClean="0"/>
              <a:t>jo</a:t>
            </a:r>
            <a:r>
              <a:rPr lang="en-US" sz="1600" dirty="0" smtClean="0"/>
              <a:t> </a:t>
            </a:r>
            <a:r>
              <a:rPr lang="en-US" sz="1600" dirty="0"/>
              <a:t>is the value </a:t>
            </a:r>
            <a:r>
              <a:rPr lang="en-US" sz="1600" dirty="0" smtClean="0"/>
              <a:t>of </a:t>
            </a:r>
            <a:r>
              <a:rPr lang="en-US" sz="1600" i="1" dirty="0" err="1" smtClean="0"/>
              <a:t>j</a:t>
            </a:r>
            <a:r>
              <a:rPr lang="en-US" sz="1600" i="1" baseline="30000" dirty="0" err="1" smtClean="0"/>
              <a:t>th</a:t>
            </a:r>
            <a:r>
              <a:rPr lang="en-US" sz="1600" dirty="0" smtClean="0"/>
              <a:t> indicator </a:t>
            </a:r>
            <a:r>
              <a:rPr lang="en-US" sz="1600" dirty="0"/>
              <a:t>for the reference point</a:t>
            </a:r>
          </a:p>
          <a:p>
            <a:r>
              <a:rPr lang="en-US" sz="1600" i="1" dirty="0" err="1" smtClean="0"/>
              <a:t>c</a:t>
            </a:r>
            <a:r>
              <a:rPr lang="en-US" sz="1600" i="1" baseline="-25000" dirty="0" err="1" smtClean="0"/>
              <a:t>j</a:t>
            </a:r>
            <a:r>
              <a:rPr lang="en-US" sz="1600" dirty="0" smtClean="0"/>
              <a:t> </a:t>
            </a:r>
            <a:r>
              <a:rPr lang="en-US" sz="1600" dirty="0"/>
              <a:t>is the weighting factor for </a:t>
            </a:r>
            <a:r>
              <a:rPr lang="en-US" sz="1600" i="1" dirty="0" err="1" smtClean="0"/>
              <a:t>j</a:t>
            </a:r>
            <a:r>
              <a:rPr lang="en-US" sz="1600" i="1" baseline="30000" dirty="0" err="1" smtClean="0"/>
              <a:t>th</a:t>
            </a:r>
            <a:r>
              <a:rPr lang="en-US" sz="1600" dirty="0" smtClean="0"/>
              <a:t> indicator</a:t>
            </a:r>
            <a:endParaRPr lang="en-US" sz="1600" dirty="0"/>
          </a:p>
          <a:p>
            <a:r>
              <a:rPr lang="en-US" sz="1600" dirty="0"/>
              <a:t>n is the number of </a:t>
            </a:r>
            <a:r>
              <a:rPr lang="en-US" sz="1600" dirty="0" smtClean="0"/>
              <a:t>indicators </a:t>
            </a:r>
            <a:r>
              <a:rPr lang="en-US" sz="1600" dirty="0"/>
              <a:t>used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1263417"/>
              </p:ext>
            </p:extLst>
          </p:nvPr>
        </p:nvGraphicFramePr>
        <p:xfrm>
          <a:off x="1828800" y="2590800"/>
          <a:ext cx="5540188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9" name="Equation" r:id="rId5" imgW="2616120" imgH="431640" progId="Equation.3">
                  <p:embed/>
                </p:oleObj>
              </mc:Choice>
              <mc:Fallback>
                <p:oleObj name="Equation" r:id="rId5" imgW="261612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828800" y="2590800"/>
                        <a:ext cx="5540188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6578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n-GB" sz="3200" b="1" dirty="0"/>
              <a:t>Step 3: </a:t>
            </a:r>
            <a:r>
              <a:rPr lang="en-GB" sz="3200" dirty="0"/>
              <a:t>Compare the Ranking of </a:t>
            </a:r>
            <a:r>
              <a:rPr lang="en-GB" sz="3200" dirty="0" smtClean="0"/>
              <a:t>Indicators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86400"/>
          </a:xfrm>
        </p:spPr>
        <p:txBody>
          <a:bodyPr>
            <a:normAutofit/>
          </a:bodyPr>
          <a:lstStyle/>
          <a:p>
            <a:r>
              <a:rPr lang="en-US" sz="2000" dirty="0"/>
              <a:t>Partial Least Squares Regression (PLS) model is used to decompose the original data matrix X into two orthogonal matrices, the loadings (</a:t>
            </a:r>
            <a:r>
              <a:rPr lang="en-US" sz="2000" i="1" dirty="0"/>
              <a:t>L</a:t>
            </a:r>
            <a:r>
              <a:rPr lang="en-US" sz="2000" dirty="0"/>
              <a:t>) and scores (</a:t>
            </a:r>
            <a:r>
              <a:rPr lang="en-US" sz="2000" i="1" dirty="0"/>
              <a:t>T</a:t>
            </a:r>
            <a:r>
              <a:rPr lang="en-US" sz="2000" dirty="0"/>
              <a:t>) of </a:t>
            </a:r>
            <a:r>
              <a:rPr lang="en-US" sz="2000" i="1" dirty="0"/>
              <a:t>a</a:t>
            </a:r>
            <a:r>
              <a:rPr lang="en-US" sz="2000" dirty="0"/>
              <a:t> number of </a:t>
            </a:r>
            <a:r>
              <a:rPr lang="en-US" sz="2000" dirty="0" smtClean="0"/>
              <a:t>latent indicators</a:t>
            </a:r>
            <a:r>
              <a:rPr lang="en-US" sz="2000" dirty="0"/>
              <a:t>, </a:t>
            </a:r>
            <a:r>
              <a:rPr lang="en-US" sz="2000" dirty="0" smtClean="0"/>
              <a:t>and </a:t>
            </a:r>
            <a:r>
              <a:rPr lang="en-US" sz="2000" dirty="0"/>
              <a:t>a residual matrix, </a:t>
            </a:r>
            <a:r>
              <a:rPr lang="en-US" sz="2000" i="1" dirty="0" smtClean="0"/>
              <a:t>E</a:t>
            </a:r>
          </a:p>
          <a:p>
            <a:endParaRPr lang="en-US" sz="2000" i="1" dirty="0"/>
          </a:p>
          <a:p>
            <a:r>
              <a:rPr lang="en-US" sz="2000" dirty="0" smtClean="0"/>
              <a:t>The </a:t>
            </a:r>
            <a:r>
              <a:rPr lang="en-US" sz="2000" dirty="0"/>
              <a:t>score matrix </a:t>
            </a:r>
            <a:r>
              <a:rPr lang="en-US" sz="2000" i="1" dirty="0"/>
              <a:t>T</a:t>
            </a:r>
            <a:r>
              <a:rPr lang="en-US" sz="2000" dirty="0"/>
              <a:t> is related to the response vector </a:t>
            </a:r>
            <a:r>
              <a:rPr lang="en-US" sz="2000" i="1" dirty="0"/>
              <a:t>D</a:t>
            </a:r>
            <a:r>
              <a:rPr lang="en-US" sz="2000" i="1" baseline="-25000" dirty="0"/>
              <a:t>e</a:t>
            </a:r>
            <a:r>
              <a:rPr lang="en-US" sz="2000" dirty="0"/>
              <a:t> through a regression matrix </a:t>
            </a:r>
            <a:r>
              <a:rPr lang="en-US" sz="2000" i="1" dirty="0"/>
              <a:t>b</a:t>
            </a:r>
            <a:r>
              <a:rPr lang="en-US" sz="2000" dirty="0"/>
              <a:t> </a:t>
            </a:r>
            <a:endParaRPr lang="en-US" sz="2000" i="1" dirty="0"/>
          </a:p>
          <a:p>
            <a:r>
              <a:rPr lang="en-US" sz="2000" dirty="0" smtClean="0"/>
              <a:t>Values </a:t>
            </a:r>
            <a:r>
              <a:rPr lang="en-US" sz="2000" dirty="0"/>
              <a:t>of the indicator for each option are represented as an option vector </a:t>
            </a:r>
            <a:r>
              <a:rPr lang="en-US" sz="2000" i="1" dirty="0" err="1"/>
              <a:t>x</a:t>
            </a:r>
            <a:r>
              <a:rPr lang="en-US" sz="2000" i="1" baseline="-25000" dirty="0" err="1"/>
              <a:t>m</a:t>
            </a:r>
            <a:r>
              <a:rPr lang="en-US" sz="2000" dirty="0"/>
              <a:t>. Each option vector </a:t>
            </a:r>
            <a:r>
              <a:rPr lang="en-US" sz="2000" i="1" dirty="0" err="1"/>
              <a:t>x</a:t>
            </a:r>
            <a:r>
              <a:rPr lang="en-US" sz="2000" i="1" baseline="-25000" dirty="0" err="1"/>
              <a:t>m</a:t>
            </a:r>
            <a:r>
              <a:rPr lang="en-US" sz="2000" dirty="0"/>
              <a:t> can be related to the score vector through weight vectors </a:t>
            </a:r>
            <a:r>
              <a:rPr lang="en-US" sz="2000" i="1" dirty="0" err="1" smtClean="0"/>
              <a:t>w</a:t>
            </a:r>
            <a:r>
              <a:rPr lang="en-US" sz="2000" i="1" baseline="-25000" dirty="0" err="1" smtClean="0"/>
              <a:t>j</a:t>
            </a:r>
            <a:endParaRPr lang="en-US" sz="2000" i="1" baseline="-25000" dirty="0" smtClean="0"/>
          </a:p>
          <a:p>
            <a:endParaRPr lang="en-US" sz="2000" i="1" baseline="-25000" dirty="0" smtClean="0"/>
          </a:p>
          <a:p>
            <a:r>
              <a:rPr lang="en-US" sz="2000" dirty="0"/>
              <a:t>Variable Importance in Projection (VIP) for a particular indicator, is calculated using the regression coefficient </a:t>
            </a:r>
            <a:r>
              <a:rPr lang="en-US" sz="2000" i="1" dirty="0"/>
              <a:t>b</a:t>
            </a:r>
            <a:r>
              <a:rPr lang="en-US" sz="2000" dirty="0"/>
              <a:t>, weight vector </a:t>
            </a:r>
            <a:r>
              <a:rPr lang="en-US" sz="2000" i="1" dirty="0" err="1"/>
              <a:t>w</a:t>
            </a:r>
            <a:r>
              <a:rPr lang="en-US" sz="2000" i="1" baseline="-25000" dirty="0" err="1"/>
              <a:t>j</a:t>
            </a:r>
            <a:r>
              <a:rPr lang="en-US" sz="2000" i="1" dirty="0"/>
              <a:t> </a:t>
            </a:r>
            <a:r>
              <a:rPr lang="en-US" sz="2000" dirty="0"/>
              <a:t>and score vector </a:t>
            </a:r>
            <a:r>
              <a:rPr lang="en-US" sz="2000" i="1" dirty="0" err="1"/>
              <a:t>t</a:t>
            </a:r>
            <a:r>
              <a:rPr lang="en-US" sz="2000" i="1" baseline="-25000" dirty="0" err="1"/>
              <a:t>j</a:t>
            </a:r>
            <a:endParaRPr lang="en-US" sz="2000" i="1" dirty="0" smtClean="0"/>
          </a:p>
          <a:p>
            <a:endParaRPr lang="en-US" sz="2000" i="1" dirty="0"/>
          </a:p>
          <a:p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905000"/>
            <a:ext cx="2926080" cy="57624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8080" y="2667000"/>
            <a:ext cx="1371600" cy="41469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4824545"/>
              </p:ext>
            </p:extLst>
          </p:nvPr>
        </p:nvGraphicFramePr>
        <p:xfrm>
          <a:off x="4016829" y="3749040"/>
          <a:ext cx="783771" cy="365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3" name="Equation" r:id="rId5" imgW="594000" imgH="237600" progId="Equation.3">
                  <p:embed/>
                </p:oleObj>
              </mc:Choice>
              <mc:Fallback>
                <p:oleObj name="Equation" r:id="rId5" imgW="594000" imgH="237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6829" y="3749040"/>
                        <a:ext cx="783771" cy="3657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5105399"/>
            <a:ext cx="2399098" cy="1188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700230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/>
              <a:t>Use of </a:t>
            </a:r>
            <a:r>
              <a:rPr lang="en-US" sz="3200" i="1" dirty="0" smtClean="0"/>
              <a:t>D</a:t>
            </a:r>
            <a:r>
              <a:rPr lang="en-US" sz="3200" i="1" baseline="-25000" dirty="0" smtClean="0"/>
              <a:t>e</a:t>
            </a:r>
            <a:r>
              <a:rPr lang="en-US" sz="3200" dirty="0" smtClean="0"/>
              <a:t> </a:t>
            </a:r>
            <a:r>
              <a:rPr lang="en-US" sz="3200" dirty="0"/>
              <a:t>in Determining Relative Sustainability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3400" y="914400"/>
            <a:ext cx="8001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Decision Point 1</a:t>
            </a:r>
          </a:p>
          <a:p>
            <a:endParaRPr lang="en-US" dirty="0"/>
          </a:p>
          <a:p>
            <a:r>
              <a:rPr lang="en-US" dirty="0" smtClean="0"/>
              <a:t>When </a:t>
            </a:r>
            <a:r>
              <a:rPr lang="en-US" dirty="0"/>
              <a:t>the number of metrics is small and supposedly independent,</a:t>
            </a:r>
          </a:p>
          <a:p>
            <a:pPr marL="457200" indent="-457200"/>
            <a:endParaRPr lang="en-US" dirty="0"/>
          </a:p>
          <a:p>
            <a:pPr marL="457200" indent="-457200"/>
            <a:r>
              <a:rPr lang="en-US" dirty="0"/>
              <a:t>	a. </a:t>
            </a:r>
            <a:r>
              <a:rPr lang="en-US" dirty="0" smtClean="0"/>
              <a:t>The aggregate index can </a:t>
            </a:r>
            <a:r>
              <a:rPr lang="en-US" dirty="0"/>
              <a:t>be used for pairwise comparison of any number of comparable cases (time as a variable is unimportant).</a:t>
            </a:r>
          </a:p>
          <a:p>
            <a:pPr marL="457200" indent="-457200"/>
            <a:endParaRPr lang="en-US" dirty="0"/>
          </a:p>
          <a:p>
            <a:pPr marL="457200" indent="-457200"/>
            <a:r>
              <a:rPr lang="en-US" dirty="0"/>
              <a:t>	b.  The same system can be tracked through time.</a:t>
            </a:r>
          </a:p>
          <a:p>
            <a:pPr marL="457200" indent="-457200"/>
            <a:endParaRPr lang="en-US" dirty="0"/>
          </a:p>
          <a:p>
            <a:r>
              <a:rPr lang="en-US" b="1" dirty="0" smtClean="0"/>
              <a:t>Decision Point 2</a:t>
            </a:r>
          </a:p>
          <a:p>
            <a:endParaRPr lang="en-US" dirty="0"/>
          </a:p>
          <a:p>
            <a:r>
              <a:rPr lang="en-US" dirty="0" smtClean="0"/>
              <a:t>When </a:t>
            </a:r>
            <a:r>
              <a:rPr lang="en-US" dirty="0"/>
              <a:t>the number of metrics is large, </a:t>
            </a:r>
            <a:endParaRPr lang="en-US" dirty="0" smtClean="0"/>
          </a:p>
          <a:p>
            <a:endParaRPr lang="en-US" dirty="0"/>
          </a:p>
          <a:p>
            <a:pPr marL="457200" indent="-457200"/>
            <a:r>
              <a:rPr lang="en-US" dirty="0"/>
              <a:t>	a.  Use of the Principle Component analysis along with Partial Least Squares and Variable Importance in Projection (PLS-VIP) to provide the necessary and sufficient number of metrics.  </a:t>
            </a:r>
            <a:endParaRPr lang="en-US" dirty="0" smtClean="0"/>
          </a:p>
          <a:p>
            <a:pPr marL="457200" indent="-457200"/>
            <a:endParaRPr lang="en-US" dirty="0"/>
          </a:p>
          <a:p>
            <a:pPr marL="457200" indent="-457200"/>
            <a:r>
              <a:rPr lang="en-US" dirty="0"/>
              <a:t>	b. PCA checks for metric redundancy, and PLS-VIP uses </a:t>
            </a:r>
            <a:r>
              <a:rPr lang="en-US" i="1" dirty="0" smtClean="0"/>
              <a:t>D</a:t>
            </a:r>
            <a:r>
              <a:rPr lang="en-US" i="1" baseline="-25000" dirty="0" smtClean="0"/>
              <a:t>e</a:t>
            </a:r>
            <a:r>
              <a:rPr lang="en-US" dirty="0" smtClean="0"/>
              <a:t> to </a:t>
            </a:r>
            <a:r>
              <a:rPr lang="en-US" dirty="0"/>
              <a:t>provide metrics sufficiency as well as the order of their importance in representing the system.				</a:t>
            </a:r>
          </a:p>
        </p:txBody>
      </p:sp>
    </p:spTree>
    <p:extLst>
      <p:ext uri="{BB962C8B-B14F-4D97-AF65-F5344CB8AC3E}">
        <p14:creationId xmlns:p14="http://schemas.microsoft.com/office/powerpoint/2010/main" val="5172487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Concluding Remarks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1" y="2286000"/>
            <a:ext cx="7772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Aggregate Index in Sustainability Footprint method provides unique decision point for multiple indicator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It allows for negative  values of indicators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PLS-VIP method helps to rank indicators in order of importance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2830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Backgroud</a:t>
            </a:r>
            <a:endParaRPr lang="en-US" dirty="0" smtClean="0"/>
          </a:p>
          <a:p>
            <a:r>
              <a:rPr lang="en-US" dirty="0" smtClean="0"/>
              <a:t>Metrics and Indicators requirements</a:t>
            </a:r>
          </a:p>
          <a:p>
            <a:r>
              <a:rPr lang="en-US" dirty="0" smtClean="0"/>
              <a:t>The Sustainability Footprint Method</a:t>
            </a:r>
          </a:p>
          <a:p>
            <a:pPr lvl="1"/>
            <a:r>
              <a:rPr lang="en-US" dirty="0" smtClean="0"/>
              <a:t>Unidirectional Data</a:t>
            </a:r>
          </a:p>
          <a:p>
            <a:pPr lvl="1"/>
            <a:r>
              <a:rPr lang="en-US" dirty="0" smtClean="0"/>
              <a:t>Aggregate Index for computing single value</a:t>
            </a:r>
          </a:p>
          <a:p>
            <a:pPr lvl="1"/>
            <a:r>
              <a:rPr lang="en-US" dirty="0" smtClean="0"/>
              <a:t>PLS-VIP for computing importance of indicators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076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7810" name="Group 11"/>
          <p:cNvGrpSpPr>
            <a:grpSpLocks/>
          </p:cNvGrpSpPr>
          <p:nvPr/>
        </p:nvGrpSpPr>
        <p:grpSpPr bwMode="auto">
          <a:xfrm>
            <a:off x="304800" y="712788"/>
            <a:ext cx="8583613" cy="5840412"/>
            <a:chOff x="228600" y="1017587"/>
            <a:chExt cx="8583613" cy="5840413"/>
          </a:xfrm>
        </p:grpSpPr>
        <p:sp>
          <p:nvSpPr>
            <p:cNvPr id="247811" name="Freeform 6"/>
            <p:cNvSpPr>
              <a:spLocks/>
            </p:cNvSpPr>
            <p:nvPr/>
          </p:nvSpPr>
          <p:spPr bwMode="auto">
            <a:xfrm>
              <a:off x="2822713" y="1848678"/>
              <a:ext cx="3114261" cy="3120887"/>
            </a:xfrm>
            <a:custGeom>
              <a:avLst/>
              <a:gdLst>
                <a:gd name="T0" fmla="*/ 1716158 w 3114261"/>
                <a:gd name="T1" fmla="*/ 0 h 3120887"/>
                <a:gd name="T2" fmla="*/ 742122 w 3114261"/>
                <a:gd name="T3" fmla="*/ 921026 h 3120887"/>
                <a:gd name="T4" fmla="*/ 0 w 3114261"/>
                <a:gd name="T5" fmla="*/ 2087219 h 3120887"/>
                <a:gd name="T6" fmla="*/ 1033670 w 3114261"/>
                <a:gd name="T7" fmla="*/ 3120887 h 3120887"/>
                <a:gd name="T8" fmla="*/ 2365513 w 3114261"/>
                <a:gd name="T9" fmla="*/ 3021497 h 3120887"/>
                <a:gd name="T10" fmla="*/ 3114261 w 3114261"/>
                <a:gd name="T11" fmla="*/ 2014332 h 3120887"/>
                <a:gd name="T12" fmla="*/ 3081131 w 3114261"/>
                <a:gd name="T13" fmla="*/ 609600 h 3120887"/>
                <a:gd name="T14" fmla="*/ 1716158 w 3114261"/>
                <a:gd name="T15" fmla="*/ 0 h 312088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14261" h="3120887">
                  <a:moveTo>
                    <a:pt x="1716157" y="0"/>
                  </a:moveTo>
                  <a:lnTo>
                    <a:pt x="742122" y="921026"/>
                  </a:lnTo>
                  <a:lnTo>
                    <a:pt x="0" y="2087218"/>
                  </a:lnTo>
                  <a:lnTo>
                    <a:pt x="1033670" y="3120887"/>
                  </a:lnTo>
                  <a:lnTo>
                    <a:pt x="2365513" y="3021496"/>
                  </a:lnTo>
                  <a:lnTo>
                    <a:pt x="3114261" y="2014331"/>
                  </a:lnTo>
                  <a:lnTo>
                    <a:pt x="3081130" y="609600"/>
                  </a:lnTo>
                  <a:lnTo>
                    <a:pt x="1716157" y="0"/>
                  </a:lnTo>
                  <a:close/>
                </a:path>
              </a:pathLst>
            </a:custGeom>
            <a:solidFill>
              <a:srgbClr val="6699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47812" name="Freeform 4"/>
            <p:cNvSpPr>
              <a:spLocks/>
            </p:cNvSpPr>
            <p:nvPr/>
          </p:nvSpPr>
          <p:spPr bwMode="auto">
            <a:xfrm>
              <a:off x="3723640" y="2961640"/>
              <a:ext cx="1457960" cy="1300480"/>
            </a:xfrm>
            <a:custGeom>
              <a:avLst/>
              <a:gdLst>
                <a:gd name="T0" fmla="*/ 193040 w 1457960"/>
                <a:gd name="T1" fmla="*/ 71120 h 1300480"/>
                <a:gd name="T2" fmla="*/ 0 w 1457960"/>
                <a:gd name="T3" fmla="*/ 767080 h 1300480"/>
                <a:gd name="T4" fmla="*/ 736600 w 1457960"/>
                <a:gd name="T5" fmla="*/ 767080 h 1300480"/>
                <a:gd name="T6" fmla="*/ 1168400 w 1457960"/>
                <a:gd name="T7" fmla="*/ 1300480 h 1300480"/>
                <a:gd name="T8" fmla="*/ 1183640 w 1457960"/>
                <a:gd name="T9" fmla="*/ 660400 h 1300480"/>
                <a:gd name="T10" fmla="*/ 1457960 w 1457960"/>
                <a:gd name="T11" fmla="*/ 76200 h 1300480"/>
                <a:gd name="T12" fmla="*/ 822960 w 1457960"/>
                <a:gd name="T13" fmla="*/ 0 h 1300480"/>
                <a:gd name="T14" fmla="*/ 193040 w 1457960"/>
                <a:gd name="T15" fmla="*/ 71120 h 13004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57960" h="1300480">
                  <a:moveTo>
                    <a:pt x="193040" y="71120"/>
                  </a:moveTo>
                  <a:lnTo>
                    <a:pt x="0" y="767080"/>
                  </a:lnTo>
                  <a:lnTo>
                    <a:pt x="736600" y="767080"/>
                  </a:lnTo>
                  <a:lnTo>
                    <a:pt x="1168400" y="1300480"/>
                  </a:lnTo>
                  <a:lnTo>
                    <a:pt x="1183640" y="660400"/>
                  </a:lnTo>
                  <a:lnTo>
                    <a:pt x="1457960" y="76200"/>
                  </a:lnTo>
                  <a:lnTo>
                    <a:pt x="822960" y="0"/>
                  </a:lnTo>
                  <a:lnTo>
                    <a:pt x="193040" y="7112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pic>
          <p:nvPicPr>
            <p:cNvPr id="24781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28600" y="1017587"/>
              <a:ext cx="8583613" cy="5840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7814" name="Rectangle 8"/>
            <p:cNvSpPr>
              <a:spLocks noChangeArrowheads="1"/>
            </p:cNvSpPr>
            <p:nvPr/>
          </p:nvSpPr>
          <p:spPr bwMode="auto">
            <a:xfrm>
              <a:off x="6269038" y="6307138"/>
              <a:ext cx="766762" cy="322262"/>
            </a:xfrm>
            <a:prstGeom prst="rect">
              <a:avLst/>
            </a:prstGeom>
            <a:solidFill>
              <a:srgbClr val="6699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47815" name="Line 9"/>
            <p:cNvSpPr>
              <a:spLocks noChangeShapeType="1"/>
            </p:cNvSpPr>
            <p:nvPr/>
          </p:nvSpPr>
          <p:spPr bwMode="auto">
            <a:xfrm>
              <a:off x="6242050" y="6084888"/>
              <a:ext cx="766763" cy="0"/>
            </a:xfrm>
            <a:prstGeom prst="line">
              <a:avLst/>
            </a:prstGeom>
            <a:noFill/>
            <a:ln w="4445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47816" name="Text Box 10"/>
            <p:cNvSpPr txBox="1">
              <a:spLocks noChangeArrowheads="1"/>
            </p:cNvSpPr>
            <p:nvPr/>
          </p:nvSpPr>
          <p:spPr bwMode="auto">
            <a:xfrm>
              <a:off x="7010400" y="6276975"/>
              <a:ext cx="148976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+mj-lt"/>
                </a:rPr>
                <a:t>Range of scores</a:t>
              </a:r>
            </a:p>
          </p:txBody>
        </p:sp>
        <p:sp>
          <p:nvSpPr>
            <p:cNvPr id="247817" name="Text Box 11"/>
            <p:cNvSpPr txBox="1">
              <a:spLocks noChangeArrowheads="1"/>
            </p:cNvSpPr>
            <p:nvPr/>
          </p:nvSpPr>
          <p:spPr bwMode="auto">
            <a:xfrm>
              <a:off x="7002463" y="5908675"/>
              <a:ext cx="85581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+mj-lt"/>
                </a:rPr>
                <a:t>Average</a:t>
              </a:r>
            </a:p>
          </p:txBody>
        </p:sp>
      </p:grpSp>
      <p:sp>
        <p:nvSpPr>
          <p:cNvPr id="15" name="Title 1"/>
          <p:cNvSpPr txBox="1">
            <a:spLocks/>
          </p:cNvSpPr>
          <p:nvPr/>
        </p:nvSpPr>
        <p:spPr bwMode="auto">
          <a:xfrm>
            <a:off x="2216426" y="152400"/>
            <a:ext cx="4565374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3600" kern="0" dirty="0" err="1">
                <a:latin typeface="+mj-lt"/>
                <a:ea typeface="+mj-ea"/>
                <a:cs typeface="+mj-cs"/>
              </a:rPr>
              <a:t>AIChE</a:t>
            </a:r>
            <a:r>
              <a:rPr lang="en-US" sz="3600" kern="0" dirty="0">
                <a:latin typeface="+mj-lt"/>
                <a:ea typeface="+mj-ea"/>
                <a:cs typeface="+mj-cs"/>
              </a:rPr>
              <a:t> SI 2009 </a:t>
            </a:r>
            <a:br>
              <a:rPr lang="en-US" sz="3600" kern="0" dirty="0">
                <a:latin typeface="+mj-lt"/>
                <a:ea typeface="+mj-ea"/>
                <a:cs typeface="+mj-cs"/>
              </a:rPr>
            </a:br>
            <a:r>
              <a:rPr lang="en-US" sz="2400" kern="0" dirty="0">
                <a:latin typeface="+mj-lt"/>
                <a:ea typeface="+mj-ea"/>
                <a:cs typeface="+mj-cs"/>
              </a:rPr>
              <a:t>Results Overview</a:t>
            </a:r>
            <a:endParaRPr lang="en-US" sz="3600" kern="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58942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dsengupt\Desktop\PROJEC~1\SUSTAI~1\PAPERS~1\BOOKCH~1\JIRIBO~1\FINALS~1\Fig 4 - BASF SEECube® (representing socio-eco-efficiency) grap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3016" y="3751659"/>
            <a:ext cx="2569369" cy="2326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3266" y="1106363"/>
            <a:ext cx="2500313" cy="1764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TextBox 2"/>
          <p:cNvSpPr txBox="1">
            <a:spLocks noChangeArrowheads="1"/>
          </p:cNvSpPr>
          <p:nvPr/>
        </p:nvSpPr>
        <p:spPr bwMode="auto">
          <a:xfrm>
            <a:off x="762000" y="3175669"/>
            <a:ext cx="7620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b="1" dirty="0"/>
              <a:t>BASF Eco-efficiency analysis</a:t>
            </a:r>
            <a:r>
              <a:rPr lang="en-US" dirty="0"/>
              <a:t>: </a:t>
            </a:r>
            <a:r>
              <a:rPr lang="en-US" dirty="0" smtClean="0"/>
              <a:t>combines Environmental </a:t>
            </a:r>
            <a:r>
              <a:rPr lang="en-US" dirty="0"/>
              <a:t>and Economic </a:t>
            </a:r>
            <a:r>
              <a:rPr lang="en-US" dirty="0" smtClean="0"/>
              <a:t>Dimensions of Sustainability</a:t>
            </a:r>
            <a:endParaRPr lang="en-US" dirty="0"/>
          </a:p>
        </p:txBody>
      </p:sp>
      <p:sp>
        <p:nvSpPr>
          <p:cNvPr id="19461" name="TextBox 3"/>
          <p:cNvSpPr txBox="1">
            <a:spLocks noChangeArrowheads="1"/>
          </p:cNvSpPr>
          <p:nvPr/>
        </p:nvSpPr>
        <p:spPr bwMode="auto">
          <a:xfrm>
            <a:off x="914400" y="5906869"/>
            <a:ext cx="73152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b="1" dirty="0"/>
              <a:t>BASF Sustainability Analysis</a:t>
            </a:r>
            <a:r>
              <a:rPr lang="en-US" dirty="0"/>
              <a:t>: </a:t>
            </a:r>
            <a:r>
              <a:rPr lang="en-US" dirty="0" smtClean="0"/>
              <a:t>combines all </a:t>
            </a:r>
            <a:r>
              <a:rPr lang="en-US" dirty="0"/>
              <a:t>three dimensions </a:t>
            </a:r>
            <a:r>
              <a:rPr lang="en-US" dirty="0" smtClean="0"/>
              <a:t>of sustainability</a:t>
            </a:r>
            <a:r>
              <a:rPr lang="en-US" dirty="0"/>
              <a:t> </a:t>
            </a:r>
            <a:r>
              <a:rPr lang="en-US" dirty="0" smtClean="0"/>
              <a:t>(called </a:t>
            </a:r>
            <a:r>
              <a:rPr lang="en-US" dirty="0"/>
              <a:t>socio-eco-efficiency)</a:t>
            </a: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149227921"/>
              </p:ext>
            </p:extLst>
          </p:nvPr>
        </p:nvGraphicFramePr>
        <p:xfrm>
          <a:off x="1066800" y="685800"/>
          <a:ext cx="3124200" cy="25313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28600" y="1524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BASF Eco-Efficiency Analysis and the SEEBALANCE Method</a:t>
            </a:r>
          </a:p>
        </p:txBody>
      </p:sp>
    </p:spTree>
    <p:extLst>
      <p:ext uri="{BB962C8B-B14F-4D97-AF65-F5344CB8AC3E}">
        <p14:creationId xmlns:p14="http://schemas.microsoft.com/office/powerpoint/2010/main" val="357822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Properties for good Metrics or Indicators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581400"/>
            <a:ext cx="8534400" cy="3200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+mj-lt"/>
              </a:rPr>
              <a:t>Indicators:</a:t>
            </a:r>
          </a:p>
          <a:p>
            <a:r>
              <a:rPr lang="en-US" sz="2400" dirty="0" smtClean="0">
                <a:latin typeface="+mj-lt"/>
              </a:rPr>
              <a:t>Should be selected to measure changes in all three sustainability domains</a:t>
            </a:r>
          </a:p>
          <a:p>
            <a:r>
              <a:rPr lang="en-US" sz="2400" dirty="0" smtClean="0">
                <a:latin typeface="+mj-lt"/>
              </a:rPr>
              <a:t>If possible, they should be orthogonal</a:t>
            </a:r>
          </a:p>
          <a:p>
            <a:r>
              <a:rPr lang="en-US" sz="2400" dirty="0" smtClean="0">
                <a:latin typeface="+mj-lt"/>
              </a:rPr>
              <a:t>Redundancy should be avoided</a:t>
            </a:r>
          </a:p>
          <a:p>
            <a:r>
              <a:rPr lang="en-US" sz="2400" dirty="0" smtClean="0">
                <a:latin typeface="+mj-lt"/>
              </a:rPr>
              <a:t>Only necessary and sufficient number of indicators should be selected</a:t>
            </a:r>
          </a:p>
        </p:txBody>
      </p:sp>
      <p:sp>
        <p:nvSpPr>
          <p:cNvPr id="4" name="Rectangle 3"/>
          <p:cNvSpPr/>
          <p:nvPr/>
        </p:nvSpPr>
        <p:spPr>
          <a:xfrm>
            <a:off x="381000" y="1563231"/>
            <a:ext cx="8610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Typically when a process or a product is developed for a beneficial end result, some key indicators are shown to have improved with respect to a current practice without a comprehensive comparative analysis. Often it involves energy use and GHG emission, perhaps even water use</a:t>
            </a:r>
            <a:r>
              <a:rPr lang="en-US" sz="2000" dirty="0" smtClean="0"/>
              <a:t>.</a:t>
            </a:r>
          </a:p>
          <a:p>
            <a:r>
              <a:rPr lang="en-US" sz="2000" dirty="0"/>
              <a:t>Multiple indicators are  used ideally representing all three </a:t>
            </a:r>
            <a:r>
              <a:rPr lang="en-US" sz="2000" dirty="0" err="1"/>
              <a:t>Bruntland</a:t>
            </a:r>
            <a:r>
              <a:rPr lang="en-US" sz="2000" dirty="0"/>
              <a:t> dimensions for a comparative </a:t>
            </a:r>
            <a:r>
              <a:rPr lang="en-US" sz="2000" dirty="0" smtClean="0"/>
              <a:t>analysis.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81083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0450030"/>
              </p:ext>
            </p:extLst>
          </p:nvPr>
        </p:nvGraphicFramePr>
        <p:xfrm>
          <a:off x="1371600" y="2001520"/>
          <a:ext cx="6332033" cy="3332480"/>
        </p:xfrm>
        <a:graphic>
          <a:graphicData uri="http://schemas.openxmlformats.org/drawingml/2006/table">
            <a:tbl>
              <a:tblPr firstRow="1">
                <a:tableStyleId>{073A0DAA-6AF3-43AB-8588-CEC1D06C72B9}</a:tableStyleId>
              </a:tblPr>
              <a:tblGrid>
                <a:gridCol w="2095310"/>
                <a:gridCol w="548005"/>
                <a:gridCol w="548005"/>
                <a:gridCol w="432118"/>
                <a:gridCol w="432118"/>
                <a:gridCol w="432118"/>
                <a:gridCol w="432118"/>
                <a:gridCol w="432118"/>
                <a:gridCol w="432118"/>
                <a:gridCol w="548005"/>
              </a:tblGrid>
              <a:tr h="1422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Process</a:t>
                      </a:r>
                      <a:r>
                        <a:rPr lang="en-US" sz="1800" baseline="0" dirty="0" smtClean="0">
                          <a:solidFill>
                            <a:sysClr val="windowText" lastClr="000000"/>
                          </a:solidFill>
                        </a:rPr>
                        <a:t> options </a:t>
                      </a:r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(</a:t>
                      </a:r>
                      <a:r>
                        <a:rPr lang="en-US" sz="1800" i="1" dirty="0" smtClean="0">
                          <a:solidFill>
                            <a:sysClr val="windowText" lastClr="000000"/>
                          </a:solidFill>
                        </a:rPr>
                        <a:t>m</a:t>
                      </a:r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)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9"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Process Indicators (</a:t>
                      </a:r>
                      <a:r>
                        <a:rPr lang="en-US" sz="1800" i="1" dirty="0" smtClean="0">
                          <a:solidFill>
                            <a:sysClr val="windowText" lastClr="000000"/>
                          </a:solidFill>
                        </a:rPr>
                        <a:t>n</a:t>
                      </a:r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)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X</a:t>
                      </a:r>
                      <a:r>
                        <a:rPr lang="en-US" sz="1800" baseline="-25000" dirty="0" smtClean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X</a:t>
                      </a:r>
                      <a:r>
                        <a:rPr lang="en-US" sz="1800" baseline="-25000" dirty="0" smtClean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X</a:t>
                      </a:r>
                      <a:r>
                        <a:rPr lang="en-US" sz="1800" baseline="-25000" dirty="0" smtClean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X</a:t>
                      </a:r>
                      <a:r>
                        <a:rPr lang="en-US" sz="1800" baseline="-25000" dirty="0" smtClean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X</a:t>
                      </a:r>
                      <a:r>
                        <a:rPr lang="en-US" sz="1800" baseline="-25000" dirty="0" smtClean="0">
                          <a:solidFill>
                            <a:sysClr val="windowText" lastClr="000000"/>
                          </a:solidFill>
                        </a:rPr>
                        <a:t>5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X</a:t>
                      </a:r>
                      <a:r>
                        <a:rPr lang="en-US" sz="1800" baseline="-25000" dirty="0" smtClean="0">
                          <a:solidFill>
                            <a:sysClr val="windowText" lastClr="000000"/>
                          </a:solidFill>
                        </a:rPr>
                        <a:t>6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X</a:t>
                      </a:r>
                      <a:r>
                        <a:rPr lang="en-US" sz="1800" baseline="-25000" dirty="0" smtClean="0">
                          <a:solidFill>
                            <a:sysClr val="windowText" lastClr="000000"/>
                          </a:solidFill>
                        </a:rPr>
                        <a:t>7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X</a:t>
                      </a:r>
                      <a:r>
                        <a:rPr lang="en-US" sz="1800" baseline="-25000" dirty="0" smtClean="0">
                          <a:solidFill>
                            <a:sysClr val="windowText" lastClr="000000"/>
                          </a:solidFill>
                        </a:rPr>
                        <a:t>8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X</a:t>
                      </a:r>
                      <a:r>
                        <a:rPr lang="en-US" sz="1800" baseline="-25000" dirty="0" smtClean="0">
                          <a:solidFill>
                            <a:sysClr val="windowText" lastClr="000000"/>
                          </a:solidFill>
                        </a:rPr>
                        <a:t>9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Option 1</a:t>
                      </a:r>
                      <a:endParaRPr lang="en-US" sz="18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X</a:t>
                      </a:r>
                      <a:r>
                        <a:rPr lang="en-US" sz="1800" baseline="-25000" dirty="0" smtClean="0">
                          <a:solidFill>
                            <a:sysClr val="windowText" lastClr="000000"/>
                          </a:solidFill>
                        </a:rPr>
                        <a:t>1,1</a:t>
                      </a:r>
                      <a:endParaRPr lang="en-US" sz="18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X</a:t>
                      </a:r>
                      <a:r>
                        <a:rPr lang="en-US" sz="1800" baseline="-25000" dirty="0" smtClean="0">
                          <a:solidFill>
                            <a:sysClr val="windowText" lastClr="000000"/>
                          </a:solidFill>
                        </a:rPr>
                        <a:t>1,2</a:t>
                      </a:r>
                      <a:endParaRPr lang="en-US" sz="18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..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..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..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..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..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..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X</a:t>
                      </a:r>
                      <a:r>
                        <a:rPr lang="en-US" sz="1800" baseline="-25000" dirty="0" smtClean="0">
                          <a:solidFill>
                            <a:sysClr val="windowText" lastClr="000000"/>
                          </a:solidFill>
                        </a:rPr>
                        <a:t>1,9</a:t>
                      </a:r>
                      <a:endParaRPr lang="en-US" sz="18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Option</a:t>
                      </a:r>
                      <a:r>
                        <a:rPr lang="en-US" sz="1800" baseline="0" dirty="0" smtClean="0">
                          <a:solidFill>
                            <a:sysClr val="windowText" lastClr="000000"/>
                          </a:solidFill>
                        </a:rPr>
                        <a:t> 2</a:t>
                      </a:r>
                      <a:endParaRPr lang="en-US" sz="18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X</a:t>
                      </a:r>
                      <a:r>
                        <a:rPr lang="en-US" sz="1800" baseline="-25000" dirty="0" smtClean="0">
                          <a:solidFill>
                            <a:sysClr val="windowText" lastClr="000000"/>
                          </a:solidFill>
                        </a:rPr>
                        <a:t>2,1</a:t>
                      </a:r>
                      <a:endParaRPr lang="en-US" sz="18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X</a:t>
                      </a:r>
                      <a:r>
                        <a:rPr lang="en-US" sz="1800" baseline="-25000" dirty="0" smtClean="0">
                          <a:solidFill>
                            <a:sysClr val="windowText" lastClr="000000"/>
                          </a:solidFill>
                        </a:rPr>
                        <a:t>2,2</a:t>
                      </a:r>
                      <a:endParaRPr lang="en-US" sz="18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..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..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..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..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..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..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X</a:t>
                      </a:r>
                      <a:r>
                        <a:rPr lang="en-US" sz="1800" baseline="-25000" dirty="0" smtClean="0">
                          <a:solidFill>
                            <a:sysClr val="windowText" lastClr="000000"/>
                          </a:solidFill>
                        </a:rPr>
                        <a:t>2,9</a:t>
                      </a:r>
                      <a:endParaRPr lang="en-US" sz="18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Option 3</a:t>
                      </a:r>
                      <a:endParaRPr lang="en-US" sz="18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X</a:t>
                      </a:r>
                      <a:r>
                        <a:rPr lang="en-US" sz="1800" baseline="-25000" dirty="0" smtClean="0">
                          <a:solidFill>
                            <a:sysClr val="windowText" lastClr="000000"/>
                          </a:solidFill>
                        </a:rPr>
                        <a:t>3,1</a:t>
                      </a:r>
                      <a:endParaRPr lang="en-US" sz="18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X</a:t>
                      </a:r>
                      <a:r>
                        <a:rPr lang="en-US" sz="1800" baseline="-25000" dirty="0" smtClean="0">
                          <a:solidFill>
                            <a:sysClr val="windowText" lastClr="000000"/>
                          </a:solidFill>
                        </a:rPr>
                        <a:t>3,2</a:t>
                      </a:r>
                      <a:endParaRPr lang="en-US" sz="18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..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..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..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..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..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..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X</a:t>
                      </a:r>
                      <a:r>
                        <a:rPr lang="en-US" sz="1800" baseline="-25000" dirty="0" smtClean="0">
                          <a:solidFill>
                            <a:sysClr val="windowText" lastClr="000000"/>
                          </a:solidFill>
                        </a:rPr>
                        <a:t>3,9</a:t>
                      </a:r>
                      <a:endParaRPr lang="en-US" sz="18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Option 4</a:t>
                      </a:r>
                      <a:endParaRPr lang="en-US" sz="18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X</a:t>
                      </a:r>
                      <a:r>
                        <a:rPr lang="en-US" sz="1800" baseline="-25000" dirty="0" smtClean="0">
                          <a:solidFill>
                            <a:sysClr val="windowText" lastClr="000000"/>
                          </a:solidFill>
                        </a:rPr>
                        <a:t>4,1</a:t>
                      </a:r>
                      <a:endParaRPr lang="en-US" sz="18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X</a:t>
                      </a:r>
                      <a:r>
                        <a:rPr lang="en-US" sz="1800" baseline="-25000" dirty="0" smtClean="0">
                          <a:solidFill>
                            <a:sysClr val="windowText" lastClr="000000"/>
                          </a:solidFill>
                        </a:rPr>
                        <a:t>4,2</a:t>
                      </a:r>
                      <a:endParaRPr lang="en-US" sz="18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..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..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..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..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..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..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X</a:t>
                      </a:r>
                      <a:r>
                        <a:rPr lang="en-US" sz="1800" baseline="-25000" dirty="0" smtClean="0">
                          <a:solidFill>
                            <a:sysClr val="windowText" lastClr="000000"/>
                          </a:solidFill>
                        </a:rPr>
                        <a:t>4,9</a:t>
                      </a:r>
                      <a:endParaRPr lang="en-US" sz="18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Option 5</a:t>
                      </a:r>
                      <a:endParaRPr lang="en-US" sz="18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X</a:t>
                      </a:r>
                      <a:r>
                        <a:rPr lang="en-US" sz="1800" baseline="-25000" dirty="0" smtClean="0">
                          <a:solidFill>
                            <a:sysClr val="windowText" lastClr="000000"/>
                          </a:solidFill>
                        </a:rPr>
                        <a:t>5,1</a:t>
                      </a:r>
                      <a:endParaRPr lang="en-US" sz="18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X</a:t>
                      </a:r>
                      <a:r>
                        <a:rPr lang="en-US" sz="1800" baseline="-25000" dirty="0" smtClean="0">
                          <a:solidFill>
                            <a:sysClr val="windowText" lastClr="000000"/>
                          </a:solidFill>
                        </a:rPr>
                        <a:t>5,2</a:t>
                      </a:r>
                      <a:endParaRPr lang="en-US" sz="18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..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..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..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..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..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..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X</a:t>
                      </a:r>
                      <a:r>
                        <a:rPr lang="en-US" sz="1800" baseline="-25000" dirty="0" smtClean="0">
                          <a:solidFill>
                            <a:sysClr val="windowText" lastClr="000000"/>
                          </a:solidFill>
                        </a:rPr>
                        <a:t>5,9</a:t>
                      </a:r>
                      <a:endParaRPr lang="en-US" sz="18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Option 6</a:t>
                      </a:r>
                      <a:endParaRPr lang="en-US" sz="18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X</a:t>
                      </a:r>
                      <a:r>
                        <a:rPr lang="en-US" sz="1800" baseline="-25000" dirty="0" smtClean="0">
                          <a:solidFill>
                            <a:sysClr val="windowText" lastClr="000000"/>
                          </a:solidFill>
                        </a:rPr>
                        <a:t>6,1</a:t>
                      </a:r>
                      <a:endParaRPr lang="en-US" sz="18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X</a:t>
                      </a:r>
                      <a:r>
                        <a:rPr lang="en-US" sz="1800" baseline="-25000" dirty="0" smtClean="0">
                          <a:solidFill>
                            <a:sysClr val="windowText" lastClr="000000"/>
                          </a:solidFill>
                        </a:rPr>
                        <a:t>6,2</a:t>
                      </a:r>
                      <a:endParaRPr lang="en-US" sz="18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..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..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..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..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..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..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X</a:t>
                      </a:r>
                      <a:r>
                        <a:rPr lang="en-US" sz="1800" baseline="-25000" dirty="0" smtClean="0">
                          <a:solidFill>
                            <a:sysClr val="windowText" lastClr="000000"/>
                          </a:solidFill>
                        </a:rPr>
                        <a:t>6,9</a:t>
                      </a:r>
                      <a:endParaRPr lang="en-US" sz="18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Option 7</a:t>
                      </a:r>
                      <a:endParaRPr lang="en-US" sz="18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X</a:t>
                      </a:r>
                      <a:r>
                        <a:rPr lang="en-US" sz="1800" baseline="-25000" dirty="0" smtClean="0">
                          <a:solidFill>
                            <a:sysClr val="windowText" lastClr="000000"/>
                          </a:solidFill>
                        </a:rPr>
                        <a:t>7,1</a:t>
                      </a:r>
                      <a:endParaRPr lang="en-US" sz="18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X</a:t>
                      </a:r>
                      <a:r>
                        <a:rPr lang="en-US" sz="1800" baseline="-25000" dirty="0" smtClean="0">
                          <a:solidFill>
                            <a:sysClr val="windowText" lastClr="000000"/>
                          </a:solidFill>
                        </a:rPr>
                        <a:t>7,2</a:t>
                      </a:r>
                      <a:endParaRPr lang="en-US" sz="18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..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..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..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..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..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..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X</a:t>
                      </a:r>
                      <a:r>
                        <a:rPr lang="en-US" sz="1800" baseline="-25000" dirty="0" smtClean="0">
                          <a:solidFill>
                            <a:sysClr val="windowText" lastClr="000000"/>
                          </a:solidFill>
                        </a:rPr>
                        <a:t>7,9</a:t>
                      </a:r>
                      <a:endParaRPr lang="en-US" sz="18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7200" y="741402"/>
            <a:ext cx="8305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/>
              <a:t>Typical Data Matrix for </a:t>
            </a:r>
            <a:r>
              <a:rPr lang="en-US" sz="3000" i="1" dirty="0"/>
              <a:t>m</a:t>
            </a:r>
            <a:r>
              <a:rPr lang="en-US" sz="3000" dirty="0"/>
              <a:t> options and </a:t>
            </a:r>
            <a:r>
              <a:rPr lang="en-US" sz="3000" i="1" dirty="0"/>
              <a:t>n</a:t>
            </a:r>
            <a:r>
              <a:rPr lang="en-US" sz="3000" dirty="0"/>
              <a:t> indicators</a:t>
            </a:r>
          </a:p>
        </p:txBody>
      </p:sp>
    </p:spTree>
    <p:extLst>
      <p:ext uri="{BB962C8B-B14F-4D97-AF65-F5344CB8AC3E}">
        <p14:creationId xmlns:p14="http://schemas.microsoft.com/office/powerpoint/2010/main" val="94244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An Alternative </a:t>
            </a:r>
            <a:r>
              <a:rPr lang="en-US" sz="3200" dirty="0" smtClean="0"/>
              <a:t>Way for Decision Making </a:t>
            </a:r>
            <a:r>
              <a:rPr lang="en-US" sz="3200" dirty="0"/>
              <a:t>via </a:t>
            </a:r>
            <a:r>
              <a:rPr lang="en-US" sz="3200" dirty="0" smtClean="0"/>
              <a:t>Aggregate </a:t>
            </a:r>
            <a:r>
              <a:rPr lang="en-US" sz="3200" dirty="0"/>
              <a:t>Index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14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Single Index: </a:t>
            </a:r>
            <a:r>
              <a:rPr lang="en-US" sz="2400" dirty="0"/>
              <a:t>Easy decision making capability with a single aggregate index, when computed in an unbiased fashion</a:t>
            </a:r>
          </a:p>
          <a:p>
            <a:pPr marL="0" indent="0" algn="ctr">
              <a:buNone/>
            </a:pPr>
            <a:r>
              <a:rPr lang="en-US" sz="2400" dirty="0"/>
              <a:t>Vs.</a:t>
            </a:r>
          </a:p>
          <a:p>
            <a:pPr marL="0" indent="0">
              <a:buNone/>
            </a:pPr>
            <a:r>
              <a:rPr lang="en-US" sz="2400" b="1" dirty="0"/>
              <a:t>For table of data or spider </a:t>
            </a:r>
            <a:r>
              <a:rPr lang="en-US" sz="2400" b="1" dirty="0" smtClean="0"/>
              <a:t>diagram: </a:t>
            </a:r>
            <a:r>
              <a:rPr lang="en-US" sz="2400" dirty="0" smtClean="0"/>
              <a:t>Difficulty </a:t>
            </a:r>
            <a:r>
              <a:rPr lang="en-US" sz="2400" dirty="0"/>
              <a:t>of decision making from tables of data or use of a spider diagram, especially when contenders or number of indicators are large.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0993459"/>
              </p:ext>
            </p:extLst>
          </p:nvPr>
        </p:nvGraphicFramePr>
        <p:xfrm>
          <a:off x="152400" y="3962400"/>
          <a:ext cx="4297680" cy="28114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3" name="Worksheet" r:id="rId4" imgW="4752975" imgH="3105150" progId="Excel.Sheet.8">
                  <p:embed/>
                </p:oleObj>
              </mc:Choice>
              <mc:Fallback>
                <p:oleObj name="Worksheet" r:id="rId4" imgW="4752975" imgH="3105150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3962400"/>
                        <a:ext cx="4297680" cy="28114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4419600" y="445014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kern="0" dirty="0"/>
              <a:t>Eco services indicator is a qualitative composite of 8 indicators: crop production, forest production, preserving habitats and biodiversity, water flow regulation, water quality regulation, carbon sequestration, regional climate and air quality regulation, infectious disease mediation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05878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Sustainability Footprint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800" b="1" dirty="0"/>
              <a:t>Step 1: </a:t>
            </a:r>
            <a:r>
              <a:rPr lang="en-GB" sz="2800" dirty="0"/>
              <a:t>Ensure Quality and </a:t>
            </a:r>
            <a:r>
              <a:rPr lang="en-GB" sz="2800" dirty="0" err="1"/>
              <a:t>Unidirectionality</a:t>
            </a:r>
            <a:r>
              <a:rPr lang="en-GB" sz="2800" dirty="0"/>
              <a:t> of Indicator </a:t>
            </a:r>
            <a:r>
              <a:rPr lang="en-GB" sz="2800" dirty="0" smtClean="0"/>
              <a:t>Data</a:t>
            </a:r>
          </a:p>
          <a:p>
            <a:endParaRPr lang="en-US" sz="2800" dirty="0"/>
          </a:p>
          <a:p>
            <a:r>
              <a:rPr lang="en-GB" sz="2800" b="1" dirty="0"/>
              <a:t>Step 2: </a:t>
            </a:r>
            <a:r>
              <a:rPr lang="en-GB" sz="2800" dirty="0"/>
              <a:t>Compare Relative Sustainability of Options: The Aggregate Index Method for Sustainability </a:t>
            </a:r>
            <a:r>
              <a:rPr lang="en-GB" sz="2800" dirty="0" smtClean="0"/>
              <a:t>Footprint</a:t>
            </a:r>
          </a:p>
          <a:p>
            <a:endParaRPr lang="en-US" sz="2800" dirty="0"/>
          </a:p>
          <a:p>
            <a:r>
              <a:rPr lang="en-GB" sz="2800" b="1" dirty="0"/>
              <a:t>Step 3: </a:t>
            </a:r>
            <a:r>
              <a:rPr lang="en-GB" sz="2800" dirty="0"/>
              <a:t>Compare the Ranking of Indicators: Partial Least Square-Variable Importance in Projection Method 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1321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>
            <a:noAutofit/>
          </a:bodyPr>
          <a:lstStyle/>
          <a:p>
            <a:r>
              <a:rPr lang="en-GB" sz="3200" b="1" dirty="0"/>
              <a:t>Step 1: </a:t>
            </a:r>
            <a:r>
              <a:rPr lang="en-GB" sz="3200" dirty="0"/>
              <a:t>Ensure Quality and </a:t>
            </a:r>
            <a:r>
              <a:rPr lang="en-GB" sz="3200" dirty="0" err="1"/>
              <a:t>Unidirectionality</a:t>
            </a:r>
            <a:r>
              <a:rPr lang="en-GB" sz="3200" dirty="0"/>
              <a:t> of Indicator </a:t>
            </a:r>
            <a:r>
              <a:rPr lang="en-GB" sz="3200" dirty="0" smtClean="0"/>
              <a:t>Data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686800" cy="5638800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1600" b="1" dirty="0" smtClean="0"/>
              <a:t>QUALITY</a:t>
            </a:r>
          </a:p>
          <a:p>
            <a:pPr lvl="0"/>
            <a:r>
              <a:rPr lang="en-US" sz="1600" b="1" dirty="0" smtClean="0"/>
              <a:t>Data </a:t>
            </a:r>
            <a:r>
              <a:rPr lang="en-US" sz="1600" b="1" dirty="0"/>
              <a:t>deletion: </a:t>
            </a:r>
            <a:r>
              <a:rPr lang="en-US" sz="1600" dirty="0"/>
              <a:t>O</a:t>
            </a:r>
            <a:r>
              <a:rPr lang="en-US" sz="1600" dirty="0" smtClean="0"/>
              <a:t>mitting </a:t>
            </a:r>
            <a:r>
              <a:rPr lang="en-US" sz="1600" dirty="0"/>
              <a:t>entire records (for indicators or system options) when substantial data are missing. Deleting data entirely for an option takes that option out of consideration, however.</a:t>
            </a:r>
          </a:p>
          <a:p>
            <a:pPr lvl="0"/>
            <a:r>
              <a:rPr lang="en-US" sz="1600" b="1" dirty="0"/>
              <a:t>Mean substitution: </a:t>
            </a:r>
            <a:r>
              <a:rPr lang="en-US" sz="1600" dirty="0"/>
              <a:t>This method takes the average of the remaining values of the same indicator, thus substituting a mean value computed from the other options available to fill in missing values. This can be used for temporal data.</a:t>
            </a:r>
          </a:p>
          <a:p>
            <a:pPr lvl="0"/>
            <a:r>
              <a:rPr lang="en-US" sz="1600" b="1" dirty="0"/>
              <a:t>Regression: </a:t>
            </a:r>
            <a:r>
              <a:rPr lang="en-US" sz="1600" dirty="0"/>
              <a:t>U</a:t>
            </a:r>
            <a:r>
              <a:rPr lang="en-US" sz="1600" dirty="0" smtClean="0"/>
              <a:t>sing </a:t>
            </a:r>
            <a:r>
              <a:rPr lang="en-US" sz="1600" dirty="0"/>
              <a:t>regressions based on other indicators to estimate the missing values. This is useful when temporal data on indicators are missing for a certain option.</a:t>
            </a:r>
          </a:p>
          <a:p>
            <a:pPr lvl="0"/>
            <a:r>
              <a:rPr lang="en-US" sz="1600" b="1" dirty="0"/>
              <a:t>Nearest neighbor: </a:t>
            </a:r>
            <a:r>
              <a:rPr lang="en-US" sz="1600" dirty="0"/>
              <a:t>I</a:t>
            </a:r>
            <a:r>
              <a:rPr lang="en-US" sz="1600" dirty="0" smtClean="0"/>
              <a:t>dentifying </a:t>
            </a:r>
            <a:r>
              <a:rPr lang="en-US" sz="1600" dirty="0"/>
              <a:t>and substituting the most similar case for the one with a missing value.</a:t>
            </a:r>
          </a:p>
          <a:p>
            <a:pPr lvl="0"/>
            <a:r>
              <a:rPr lang="en-US" sz="1600" dirty="0"/>
              <a:t> </a:t>
            </a:r>
            <a:r>
              <a:rPr lang="en-US" sz="1600" b="1" dirty="0"/>
              <a:t>Ignore value: </a:t>
            </a:r>
            <a:r>
              <a:rPr lang="en-US" sz="1600" dirty="0"/>
              <a:t>This is essentially assuming a numerical value of zero for the indicator. Care must be taken here to confirm that ignoring the value is physically consistent, i.e. the indicator is actually zero. </a:t>
            </a:r>
            <a:r>
              <a:rPr lang="en-US" sz="1600" dirty="0" smtClean="0"/>
              <a:t>Otherwise some of the other methods above should be applied.</a:t>
            </a:r>
          </a:p>
          <a:p>
            <a:pPr marL="0" lvl="0" indent="0">
              <a:buNone/>
            </a:pPr>
            <a:r>
              <a:rPr lang="en-US" sz="1600" b="1" dirty="0" smtClean="0"/>
              <a:t>UNIDIRECTIONAL</a:t>
            </a:r>
          </a:p>
          <a:p>
            <a:pPr lvl="0"/>
            <a:r>
              <a:rPr lang="en-US" sz="1600" b="1" dirty="0" smtClean="0"/>
              <a:t>Unidirectional: </a:t>
            </a:r>
            <a:r>
              <a:rPr lang="en-US" sz="1600" dirty="0" smtClean="0"/>
              <a:t>Apply mathematical modifications such that all the indicators are unidirectional, i.e. a smaller value represents a better option and higher value is a worse option</a:t>
            </a:r>
          </a:p>
          <a:p>
            <a:pPr lvl="1"/>
            <a:r>
              <a:rPr lang="en-US" sz="1600" dirty="0" smtClean="0"/>
              <a:t>1/Value if number</a:t>
            </a:r>
          </a:p>
          <a:p>
            <a:pPr lvl="1"/>
            <a:r>
              <a:rPr lang="en-US" sz="1600" dirty="0" smtClean="0"/>
              <a:t>100-Value if percentage</a:t>
            </a:r>
          </a:p>
          <a:p>
            <a:pPr lvl="1"/>
            <a:r>
              <a:rPr lang="en-US" sz="1600" dirty="0" smtClean="0"/>
              <a:t>-1*Value if negative/positive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46984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2469</TotalTime>
  <Words>1012</Words>
  <Application>Microsoft Office PowerPoint</Application>
  <PresentationFormat>On-screen Show (4:3)</PresentationFormat>
  <Paragraphs>173</Paragraphs>
  <Slides>13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Office Theme</vt:lpstr>
      <vt:lpstr>Worksheet</vt:lpstr>
      <vt:lpstr>Equation</vt:lpstr>
      <vt:lpstr>Decision Making with Metrics and Indicators</vt:lpstr>
      <vt:lpstr>Overview</vt:lpstr>
      <vt:lpstr>PowerPoint Presentation</vt:lpstr>
      <vt:lpstr>PowerPoint Presentation</vt:lpstr>
      <vt:lpstr>Properties for good Metrics or Indicators</vt:lpstr>
      <vt:lpstr>PowerPoint Presentation</vt:lpstr>
      <vt:lpstr>An Alternative Way for Decision Making via Aggregate Index</vt:lpstr>
      <vt:lpstr>Sustainability Footprint Method</vt:lpstr>
      <vt:lpstr>Step 1: Ensure Quality and Unidirectionality of Indicator Data</vt:lpstr>
      <vt:lpstr>Step 2: Compare Relative Sustainability of Options</vt:lpstr>
      <vt:lpstr>Step 3: Compare the Ranking of Indicators</vt:lpstr>
      <vt:lpstr>Use of De in Determining Relative Sustainability</vt:lpstr>
      <vt:lpstr>Concluding Remarks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Decision Making with Metrics and Indicators</dc:title>
  <dc:creator>Sengupta, Debalina</dc:creator>
  <cp:lastModifiedBy>Administrator</cp:lastModifiedBy>
  <cp:revision>23</cp:revision>
  <dcterms:created xsi:type="dcterms:W3CDTF">2006-08-16T00:00:00Z</dcterms:created>
  <dcterms:modified xsi:type="dcterms:W3CDTF">2015-02-14T16:14:25Z</dcterms:modified>
</cp:coreProperties>
</file>